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7" r:id="rId14"/>
    <p:sldId id="291" r:id="rId15"/>
    <p:sldId id="292" r:id="rId16"/>
    <p:sldId id="293" r:id="rId17"/>
    <p:sldId id="294" r:id="rId18"/>
    <p:sldId id="295" r:id="rId19"/>
    <p:sldId id="29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4"/>
    <p:restoredTop sz="86441"/>
  </p:normalViewPr>
  <p:slideViewPr>
    <p:cSldViewPr snapToGrid="0" snapToObjects="1">
      <p:cViewPr>
        <p:scale>
          <a:sx n="90" d="100"/>
          <a:sy n="90" d="100"/>
        </p:scale>
        <p:origin x="360" y="-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08D17-6A01-9348-9404-D4310AE8B5AD}" type="datetimeFigureOut">
              <a:rPr kumimoji="1" lang="zh-CN" altLang="en-US" smtClean="0"/>
              <a:t>2018/12/23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5D21A-5BFA-A740-B545-B9318EE0C0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25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15845"/>
            <a:ext cx="9144000" cy="219411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023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31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052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005234" y="4075114"/>
            <a:ext cx="418676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4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67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338146"/>
            <a:ext cx="10515600" cy="322432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914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93902"/>
            <a:ext cx="5181600" cy="4783061"/>
          </a:xfrm>
        </p:spPr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93902"/>
            <a:ext cx="5181600" cy="4783061"/>
          </a:xfrm>
        </p:spPr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285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366" y="387428"/>
            <a:ext cx="6400800" cy="627334"/>
          </a:xfrm>
        </p:spPr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82751"/>
            <a:ext cx="5157787" cy="11223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82751"/>
            <a:ext cx="5183188" cy="11223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37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48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356839"/>
            <a:ext cx="6172200" cy="5504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382751"/>
            <a:ext cx="3932237" cy="44862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7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23747"/>
            <a:ext cx="6172200" cy="543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405054"/>
            <a:ext cx="3932237" cy="44639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02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345367" y="437181"/>
            <a:ext cx="6255834" cy="59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9298"/>
            <a:ext cx="10515600" cy="482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F41A4-2495-194D-A5B6-3544BF73F7D2}" type="datetimeFigureOut">
              <a:rPr kumimoji="1" lang="zh-CN" altLang="en-US" smtClean="0"/>
              <a:pPr/>
              <a:t>2018/12/23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728"/>
            <a:ext cx="2184645" cy="5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3829" y="2994644"/>
            <a:ext cx="6255834" cy="599882"/>
          </a:xfrm>
        </p:spPr>
        <p:txBody>
          <a:bodyPr/>
          <a:lstStyle/>
          <a:p>
            <a:r>
              <a:rPr kumimoji="1" lang="zh-CN" altLang="en-US" dirty="0" smtClean="0"/>
              <a:t>循环神经网络</a:t>
            </a:r>
            <a:r>
              <a:rPr kumimoji="1" lang="en-US" altLang="zh-CN" dirty="0" smtClean="0"/>
              <a:t>RNN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03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4088" y="1572697"/>
            <a:ext cx="9391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输入门</a:t>
            </a:r>
            <a:endParaRPr lang="en-US" altLang="zh-CN" b="1" dirty="0" smtClean="0">
              <a:solidFill>
                <a:srgbClr val="4F4F4F"/>
              </a:solidFill>
              <a:latin typeface="Microsoft YaHei" charset="-122"/>
            </a:endParaRPr>
          </a:p>
          <a:p>
            <a:endParaRPr lang="en-US" altLang="zh-CN" b="1" dirty="0" smtClean="0">
              <a:solidFill>
                <a:srgbClr val="4F4F4F"/>
              </a:solidFill>
              <a:latin typeface="Microsoft YaHei" charset="-122"/>
            </a:endParaRPr>
          </a:p>
          <a:p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决定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让多少新的信息加入到 </a:t>
            </a:r>
            <a:r>
              <a:rPr lang="en-US" altLang="zh-CN" b="1" dirty="0">
                <a:solidFill>
                  <a:srgbClr val="4F4F4F"/>
                </a:solidFill>
                <a:latin typeface="Microsoft YaHei" charset="-122"/>
              </a:rPr>
              <a:t>cell 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状态中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来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。</a:t>
            </a:r>
            <a:endParaRPr lang="en-US" altLang="zh-CN" b="1" dirty="0" smtClean="0">
              <a:solidFill>
                <a:srgbClr val="4F4F4F"/>
              </a:solidFill>
              <a:latin typeface="Microsoft YaHei" charset="-122"/>
            </a:endParaRPr>
          </a:p>
          <a:p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实现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这个需要包括两个 步骤：首先，一个叫做“</a:t>
            </a:r>
            <a:r>
              <a:rPr lang="en-US" altLang="zh-CN" b="1" dirty="0">
                <a:solidFill>
                  <a:srgbClr val="4F4F4F"/>
                </a:solidFill>
                <a:latin typeface="Microsoft YaHei" charset="-122"/>
              </a:rPr>
              <a:t>input gate layer ”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的 </a:t>
            </a:r>
            <a:r>
              <a:rPr lang="en-US" altLang="zh-CN" b="1" dirty="0">
                <a:solidFill>
                  <a:srgbClr val="4F4F4F"/>
                </a:solidFill>
                <a:latin typeface="Microsoft YaHei" charset="-122"/>
              </a:rPr>
              <a:t>sigmoid 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层决定哪些信息需要更新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；一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个 </a:t>
            </a:r>
            <a:r>
              <a:rPr lang="en-US" altLang="zh-CN" b="1" dirty="0" err="1">
                <a:solidFill>
                  <a:srgbClr val="4F4F4F"/>
                </a:solidFill>
                <a:latin typeface="Microsoft YaHei" charset="-122"/>
              </a:rPr>
              <a:t>tanh</a:t>
            </a:r>
            <a:r>
              <a:rPr lang="en-US" altLang="zh-CN" b="1" dirty="0">
                <a:solidFill>
                  <a:srgbClr val="4F4F4F"/>
                </a:solidFill>
                <a:latin typeface="Microsoft YaHei" charset="-122"/>
              </a:rPr>
              <a:t> 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层生成一个向量，也就是备选的用来更新的内容，</a:t>
            </a:r>
            <a:r>
              <a:rPr lang="en-US" altLang="zh-CN" b="1" dirty="0" err="1">
                <a:solidFill>
                  <a:srgbClr val="4F4F4F"/>
                </a:solidFill>
                <a:latin typeface="Microsoft YaHei" charset="-122"/>
              </a:rPr>
              <a:t>C</a:t>
            </a:r>
            <a:r>
              <a:rPr lang="en-US" altLang="zh-CN" b="1" dirty="0" err="1" smtClean="0">
                <a:solidFill>
                  <a:srgbClr val="4F4F4F"/>
                </a:solidFill>
                <a:latin typeface="Microsoft YaHei" charset="-122"/>
              </a:rPr>
              <a:t>̂</a:t>
            </a:r>
            <a:r>
              <a:rPr lang="en-US" altLang="zh-CN" b="1" baseline="-25000" dirty="0" err="1" smtClean="0">
                <a:solidFill>
                  <a:srgbClr val="4F4F4F"/>
                </a:solidFill>
                <a:latin typeface="Microsoft YaHei" charset="-122"/>
              </a:rPr>
              <a:t>t</a:t>
            </a:r>
            <a:r>
              <a:rPr lang="en-US" altLang="zh-CN" b="1" dirty="0" smtClean="0">
                <a:solidFill>
                  <a:srgbClr val="4F4F4F"/>
                </a:solidFill>
                <a:latin typeface="Microsoft YaHei" charset="-122"/>
              </a:rPr>
              <a:t> 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。在下一步，我们把这两部分联合起来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，对 </a:t>
            </a:r>
            <a:r>
              <a:rPr lang="en-US" altLang="zh-CN" b="1" dirty="0">
                <a:solidFill>
                  <a:srgbClr val="4F4F4F"/>
                </a:solidFill>
                <a:latin typeface="Microsoft YaHei" charset="-122"/>
              </a:rPr>
              <a:t>cell </a:t>
            </a:r>
            <a:r>
              <a:rPr lang="zh-CN" altLang="en-US" b="1" dirty="0">
                <a:solidFill>
                  <a:srgbClr val="4F4F4F"/>
                </a:solidFill>
                <a:latin typeface="Microsoft YaHei" charset="-122"/>
              </a:rPr>
              <a:t>的状态进行一个更新</a:t>
            </a:r>
            <a:r>
              <a:rPr lang="zh-CN" altLang="en-US" b="1" dirty="0" smtClean="0">
                <a:solidFill>
                  <a:srgbClr val="4F4F4F"/>
                </a:solidFill>
                <a:latin typeface="Microsoft YaHei" charset="-122"/>
              </a:rPr>
              <a:t>。</a:t>
            </a:r>
            <a:endParaRPr lang="zh-CN" altLang="en-US" b="1" dirty="0">
              <a:solidFill>
                <a:srgbClr val="4F4F4F"/>
              </a:solidFill>
              <a:latin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8" y="3408349"/>
            <a:ext cx="7708899" cy="25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29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12" y="2128286"/>
            <a:ext cx="6613525" cy="2453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125" y="167163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更新</a:t>
            </a:r>
            <a:r>
              <a:rPr kumimoji="1" lang="en-US" altLang="zh-CN" dirty="0" smtClean="0"/>
              <a:t>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44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4089" y="17870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4F4F4F"/>
                </a:solidFill>
                <a:latin typeface="Microsoft YaHei" charset="-122"/>
              </a:rPr>
              <a:t>输出门</a:t>
            </a:r>
            <a:endParaRPr lang="zh-CN" altLang="en-US" b="1" i="0">
              <a:solidFill>
                <a:srgbClr val="4F4F4F"/>
              </a:solidFill>
              <a:effectLst/>
              <a:latin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" y="2568960"/>
            <a:ext cx="88265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2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097"/>
          <a:stretch/>
        </p:blipFill>
        <p:spPr>
          <a:xfrm>
            <a:off x="249262" y="1401569"/>
            <a:ext cx="2685849" cy="28061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3845" y="195603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重要的一个变种</a:t>
            </a:r>
            <a:r>
              <a:rPr kumimoji="1" lang="en-US" altLang="zh-CN" dirty="0" smtClean="0"/>
              <a:t>GRU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637" y="3982998"/>
            <a:ext cx="6782489" cy="213840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5825" y="4514850"/>
            <a:ext cx="6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LSTM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15063" y="624363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GRU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9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3919" y="1732255"/>
            <a:ext cx="6109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 charset="0"/>
              </a:rPr>
              <a:t>LSTM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的参数训练算法，依然是我们熟悉的反向传播算法。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3919" y="2896792"/>
            <a:ext cx="95107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rgbClr val="24292E"/>
                </a:solidFill>
                <a:latin typeface="-apple-system" charset="0"/>
              </a:rPr>
              <a:t>（</a:t>
            </a:r>
            <a:r>
              <a:rPr lang="en-US" altLang="zh-CN" dirty="0" smtClean="0">
                <a:solidFill>
                  <a:srgbClr val="24292E"/>
                </a:solidFill>
                <a:latin typeface="-apple-system" charset="0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）前向计算每个神经元的输出值。对于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LSTM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而言，依据前面介绍的流程，按部就班地分别计算出</a:t>
            </a:r>
            <a:r>
              <a:rPr lang="en-US" altLang="zh-CN" dirty="0" err="1" smtClean="0">
                <a:solidFill>
                  <a:srgbClr val="24292E"/>
                </a:solidFill>
                <a:latin typeface="STIXGeneral-Italic" charset="0"/>
              </a:rPr>
              <a:t>ft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，</a:t>
            </a:r>
            <a:r>
              <a:rPr lang="en-US" altLang="zh-CN" dirty="0" smtClean="0">
                <a:solidFill>
                  <a:srgbClr val="24292E"/>
                </a:solidFill>
                <a:latin typeface="STIXGeneral-Italic" charset="0"/>
              </a:rPr>
              <a:t>it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，</a:t>
            </a:r>
            <a:r>
              <a:rPr lang="en-US" altLang="zh-CN" dirty="0" err="1" smtClean="0">
                <a:solidFill>
                  <a:srgbClr val="24292E"/>
                </a:solidFill>
                <a:latin typeface="STIXGeneral-Italic" charset="0"/>
              </a:rPr>
              <a:t>ct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，</a:t>
            </a:r>
            <a:r>
              <a:rPr lang="en-US" altLang="zh-CN" dirty="0" err="1" smtClean="0">
                <a:solidFill>
                  <a:srgbClr val="24292E"/>
                </a:solidFill>
                <a:latin typeface="STIXGeneral-Italic" charset="0"/>
              </a:rPr>
              <a:t>ot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和</a:t>
            </a:r>
            <a:r>
              <a:rPr lang="en-US" altLang="zh-CN" dirty="0" err="1" smtClean="0">
                <a:solidFill>
                  <a:srgbClr val="24292E"/>
                </a:solidFill>
                <a:latin typeface="STIXGeneral-Italic" charset="0"/>
              </a:rPr>
              <a:t>st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）确定优化目标函数。在训练早期，输出值和预期值会不一致，于是可计算每个神经元的误差项值，借此构造出损失函数。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）根据损失函数的梯度指引，更新网络权值参数。与传统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RNN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类似，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LSTM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误差项的反向传播包括两个层面：一个是空间上层面的，将误差项向网络的上一层传播。另一个是时间层面上的，沿时间反向传播，即从当前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t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时刻开始，计算每个时刻的误差。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然后跳转第（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）步，重新做（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）、（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）和（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）步，直至网络误差小于给定值。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16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0087" y="1504743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BiLSTM</a:t>
            </a:r>
            <a:endParaRPr kumimoji="1"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700087" y="2211025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我今天不舒服，我打算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____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一天。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86325" y="2150337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去医院，睡觉，</a:t>
            </a:r>
            <a:r>
              <a:rPr lang="zh-CN" altLang="en-US" dirty="0" smtClean="0">
                <a:solidFill>
                  <a:srgbClr val="FF0000"/>
                </a:solidFill>
              </a:rPr>
              <a:t>请假</a:t>
            </a:r>
            <a:r>
              <a:rPr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1538" y="2943225"/>
            <a:ext cx="443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LSTM</a:t>
            </a:r>
            <a:r>
              <a:rPr kumimoji="1" lang="zh-CN" altLang="en-US" dirty="0" smtClean="0"/>
              <a:t>看不到下文信息，需要双向</a:t>
            </a:r>
            <a:r>
              <a:rPr kumimoji="1" lang="en-US" altLang="zh-CN" dirty="0" err="1" smtClean="0"/>
              <a:t>BiLSTM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5" y="3475537"/>
            <a:ext cx="6691312" cy="28966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1" y="4307923"/>
            <a:ext cx="3352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6264" y="178700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zh-CN" b="1" dirty="0" err="1">
                <a:solidFill>
                  <a:srgbClr val="2F2F2F"/>
                </a:solidFill>
                <a:latin typeface="-apple-system" charset="0"/>
              </a:rPr>
              <a:t>BiLSTM</a:t>
            </a:r>
            <a:r>
              <a:rPr lang="mr-IN" altLang="zh-CN" b="1" dirty="0">
                <a:solidFill>
                  <a:srgbClr val="2F2F2F"/>
                </a:solidFill>
                <a:latin typeface="-apple-system" charset="0"/>
              </a:rPr>
              <a:t>-CRF</a:t>
            </a:r>
            <a:r>
              <a:rPr lang="zh-CN" altLang="mr-IN" b="1" dirty="0" smtClean="0">
                <a:solidFill>
                  <a:srgbClr val="2F2F2F"/>
                </a:solidFill>
                <a:latin typeface="-apple-system" charset="0"/>
              </a:rPr>
              <a:t>模型</a:t>
            </a:r>
            <a:r>
              <a:rPr lang="zh-CN" altLang="en-US" b="1" dirty="0" smtClean="0">
                <a:solidFill>
                  <a:srgbClr val="2F2F2F"/>
                </a:solidFill>
                <a:latin typeface="-apple-system" charset="0"/>
              </a:rPr>
              <a:t>：实体识别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" y="2906287"/>
            <a:ext cx="8229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07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1" y="2824163"/>
            <a:ext cx="4953000" cy="243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4089" y="20288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模型结构：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98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817" y="2841625"/>
            <a:ext cx="6096000" cy="3060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67" y="2332038"/>
            <a:ext cx="5943600" cy="3822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3234" y="1744146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BiLSTM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的输出层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231567" y="1758215"/>
            <a:ext cx="4098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即使没有</a:t>
            </a:r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CRF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层，我们也可以训练一个</a:t>
            </a:r>
            <a:r>
              <a:rPr lang="en-US" altLang="zh-CN" dirty="0" err="1">
                <a:solidFill>
                  <a:srgbClr val="2F2F2F"/>
                </a:solidFill>
                <a:latin typeface="-apple-system" charset="0"/>
              </a:rPr>
              <a:t>BiLSTM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命名实体识别模型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17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5888"/>
            <a:ext cx="6032500" cy="306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4413" y="198596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很明显的错误，不符合强制约束。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73284" y="2170629"/>
            <a:ext cx="431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类比</a:t>
            </a:r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HMM</a:t>
            </a:r>
            <a:r>
              <a:rPr lang="zh-CN" altLang="en-US" dirty="0" smtClean="0">
                <a:solidFill>
                  <a:srgbClr val="2F2F2F"/>
                </a:solidFill>
                <a:latin typeface="-apple-system" charset="0"/>
              </a:rPr>
              <a:t>算法。</a:t>
            </a:r>
            <a:endParaRPr lang="en-US" altLang="zh-CN" dirty="0" smtClean="0">
              <a:solidFill>
                <a:srgbClr val="2F2F2F"/>
              </a:solidFill>
              <a:latin typeface="-apple-system" charset="0"/>
            </a:endParaRPr>
          </a:p>
          <a:p>
            <a:r>
              <a:rPr lang="en-US" altLang="zh-CN" dirty="0" smtClean="0">
                <a:solidFill>
                  <a:srgbClr val="2F2F2F"/>
                </a:solidFill>
                <a:latin typeface="-apple-system" charset="0"/>
              </a:rPr>
              <a:t>CRF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层能从训练数据中获得约束性的规则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732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00188" y="1985963"/>
            <a:ext cx="59747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RNN</a:t>
            </a:r>
            <a:r>
              <a:rPr lang="zh-CN" altLang="en-US" dirty="0"/>
              <a:t>，这里需要指明，它其实是两种不同神经网络的</a:t>
            </a:r>
            <a:r>
              <a:rPr lang="zh-CN" altLang="en-US" dirty="0" smtClean="0"/>
              <a:t>缩写</a:t>
            </a:r>
            <a:r>
              <a:rPr lang="en-US" altLang="zh-CN" dirty="0" smtClean="0"/>
              <a:t>.</a:t>
            </a:r>
          </a:p>
          <a:p>
            <a:endParaRPr kumimoji="1" lang="en-US" altLang="zh-CN" dirty="0"/>
          </a:p>
          <a:p>
            <a:r>
              <a:rPr lang="zh-CN" altLang="en-US" dirty="0" smtClean="0"/>
              <a:t>循环神经</a:t>
            </a:r>
            <a:r>
              <a:rPr lang="zh-CN" altLang="en-US" dirty="0"/>
              <a:t>网络（</a:t>
            </a:r>
            <a:r>
              <a:rPr lang="en-US" altLang="zh-CN" dirty="0"/>
              <a:t>recurrent neural network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lang="zh-CN" altLang="en-US" dirty="0" smtClean="0"/>
              <a:t>递归</a:t>
            </a:r>
            <a:r>
              <a:rPr lang="zh-CN" altLang="en-US" dirty="0"/>
              <a:t>神经网络（</a:t>
            </a:r>
            <a:r>
              <a:rPr lang="en-US" altLang="zh-CN" dirty="0"/>
              <a:t>recursive neural network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这里的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指的是</a:t>
            </a:r>
            <a:r>
              <a:rPr lang="zh-CN" altLang="en-US" dirty="0"/>
              <a:t>循环神经网络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84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1675" y="224313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很多实际应用中，数据之间是存在相互依赖</a:t>
            </a:r>
            <a:r>
              <a:rPr lang="zh-CN" altLang="en-US" dirty="0" smtClean="0"/>
              <a:t>关系。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286000" y="320040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如：</a:t>
            </a:r>
            <a:r>
              <a:rPr kumimoji="1" lang="zh-CN" altLang="en-US" dirty="0" smtClean="0">
                <a:solidFill>
                  <a:srgbClr val="FF0000"/>
                </a:solidFill>
              </a:rPr>
              <a:t>张嘴 </a:t>
            </a:r>
            <a:r>
              <a:rPr kumimoji="1" lang="zh-CN" altLang="en-US" dirty="0" smtClean="0"/>
              <a:t>这个动作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4786312"/>
            <a:ext cx="2911437" cy="12906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934" y="4786312"/>
            <a:ext cx="1945229" cy="13525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225" y="4222779"/>
            <a:ext cx="3651332" cy="19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779587"/>
            <a:ext cx="9372600" cy="287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80113" y="5037266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F2F2F"/>
                </a:solidFill>
                <a:latin typeface="-apple-system" charset="0"/>
              </a:rPr>
              <a:t>RNN </a:t>
            </a:r>
            <a:r>
              <a:rPr lang="zh-CN" altLang="en-US" dirty="0">
                <a:solidFill>
                  <a:srgbClr val="2F2F2F"/>
                </a:solidFill>
                <a:latin typeface="-apple-system" charset="0"/>
              </a:rPr>
              <a:t>本质上是与序列和列表相关的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78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5944" y="293951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>
                <a:solidFill>
                  <a:srgbClr val="000000"/>
                </a:solidFill>
                <a:latin typeface="Helvetica Neue" charset="0"/>
              </a:rPr>
              <a:t>不太长的相关信息和位置间隔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11" y="1037063"/>
            <a:ext cx="3829462" cy="167190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15913" y="1688350"/>
            <a:ext cx="3040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charset="0"/>
              </a:rPr>
              <a:t>the clouds are in the 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__(</a:t>
            </a:r>
            <a:r>
              <a:rPr lang="en-US" altLang="zh-CN" dirty="0" smtClean="0">
                <a:solidFill>
                  <a:srgbClr val="FF0000"/>
                </a:solidFill>
                <a:latin typeface="Helvetica Neue" charset="0"/>
              </a:rPr>
              <a:t>sky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938" y="3691172"/>
            <a:ext cx="4999037" cy="15770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31380" y="4042215"/>
            <a:ext cx="3609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Helvetica Neue" charset="0"/>
              </a:rPr>
              <a:t>I grew up in France... </a:t>
            </a:r>
            <a:endParaRPr lang="en-US" altLang="zh-CN" dirty="0" smtClean="0">
              <a:solidFill>
                <a:srgbClr val="000000"/>
              </a:solidFill>
              <a:latin typeface="Helvetica Neue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Helvetica Neue" charset="0"/>
              </a:rPr>
              <a:t>	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I </a:t>
            </a:r>
            <a:r>
              <a:rPr lang="en-US" altLang="zh-CN" dirty="0">
                <a:solidFill>
                  <a:srgbClr val="000000"/>
                </a:solidFill>
                <a:latin typeface="Helvetica Neue" charset="0"/>
              </a:rPr>
              <a:t>speak fluent 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__(</a:t>
            </a:r>
            <a:r>
              <a:rPr lang="en-US" altLang="zh-CN" dirty="0">
                <a:solidFill>
                  <a:srgbClr val="FF0000"/>
                </a:solidFill>
                <a:latin typeface="Helvetica Neue" charset="0"/>
              </a:rPr>
              <a:t>F</a:t>
            </a:r>
            <a:r>
              <a:rPr lang="en-US" altLang="zh-CN" dirty="0" smtClean="0">
                <a:solidFill>
                  <a:srgbClr val="FF0000"/>
                </a:solidFill>
                <a:latin typeface="Helvetica Neue" charset="0"/>
              </a:rPr>
              <a:t>rench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30116" y="5865433"/>
            <a:ext cx="7101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Helvetica Neue" charset="0"/>
              </a:rPr>
              <a:t>在理论上，</a:t>
            </a:r>
            <a:r>
              <a:rPr lang="en-US" altLang="zh-CN" dirty="0">
                <a:solidFill>
                  <a:srgbClr val="000000"/>
                </a:solidFill>
                <a:latin typeface="Helvetica Neue" charset="0"/>
              </a:rPr>
              <a:t>RNN </a:t>
            </a:r>
            <a:r>
              <a:rPr lang="zh-CN" altLang="en-US" dirty="0">
                <a:solidFill>
                  <a:srgbClr val="000000"/>
                </a:solidFill>
                <a:latin typeface="Helvetica Neue" charset="0"/>
              </a:rPr>
              <a:t>绝对可以处理这样</a:t>
            </a:r>
            <a:r>
              <a:rPr lang="zh-CN" altLang="en-US" dirty="0" smtClean="0">
                <a:solidFill>
                  <a:srgbClr val="000000"/>
                </a:solidFill>
                <a:latin typeface="Helvetica Neue" charset="0"/>
              </a:rPr>
              <a:t>的长期依赖问题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, </a:t>
            </a:r>
            <a:r>
              <a:rPr lang="zh-CN" altLang="en-US" dirty="0" smtClean="0">
                <a:solidFill>
                  <a:srgbClr val="000000"/>
                </a:solidFill>
                <a:latin typeface="Helvetica Neue" charset="0"/>
              </a:rPr>
              <a:t>实际上，不能。</a:t>
            </a:r>
            <a:endParaRPr lang="en-US" altLang="zh-CN" dirty="0" smtClean="0">
              <a:solidFill>
                <a:srgbClr val="000000"/>
              </a:solidFill>
              <a:latin typeface="Helvetica Neue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Helvetica Neue" charset="0"/>
              </a:rPr>
              <a:t>改进的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RNN</a:t>
            </a:r>
            <a:r>
              <a:rPr lang="zh-CN" altLang="en-US" dirty="0" smtClean="0">
                <a:solidFill>
                  <a:srgbClr val="000000"/>
                </a:solidFill>
                <a:latin typeface="Helvetica Neue" charset="0"/>
              </a:rPr>
              <a:t>可以，叫做</a:t>
            </a:r>
            <a:r>
              <a:rPr lang="en-US" altLang="zh-CN" dirty="0" smtClean="0">
                <a:solidFill>
                  <a:srgbClr val="000000"/>
                </a:solidFill>
                <a:latin typeface="Helvetica Neue" charset="0"/>
              </a:rPr>
              <a:t>LSTM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8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45031" y="1787009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F2F2F"/>
                </a:solidFill>
                <a:latin typeface="-apple-system" charset="0"/>
              </a:rPr>
              <a:t>LSTM </a:t>
            </a:r>
            <a:r>
              <a:rPr lang="zh-CN" altLang="en-US" b="1" dirty="0">
                <a:solidFill>
                  <a:srgbClr val="2F2F2F"/>
                </a:solidFill>
                <a:latin typeface="-apple-system" charset="0"/>
              </a:rPr>
              <a:t>网络</a:t>
            </a:r>
            <a:endParaRPr lang="zh-CN" altLang="en-US" b="1" i="0" dirty="0">
              <a:solidFill>
                <a:srgbClr val="2F2F2F"/>
              </a:solidFill>
              <a:effectLst/>
              <a:latin typeface="-apple-system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284" y="1443038"/>
            <a:ext cx="5635011" cy="22828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89" y="4355025"/>
            <a:ext cx="5707063" cy="2353974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343525" y="2843213"/>
            <a:ext cx="771525" cy="1057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77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89" y="1425422"/>
            <a:ext cx="2785558" cy="2202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14788" y="1822322"/>
            <a:ext cx="5339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在原有神经元的基础上再增加一个状态，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即</a:t>
            </a:r>
            <a:r>
              <a:rPr lang="en-US" altLang="zh-CN" dirty="0" smtClean="0">
                <a:solidFill>
                  <a:srgbClr val="24292E"/>
                </a:solidFill>
                <a:latin typeface="-apple-system" charset="0"/>
              </a:rPr>
              <a:t>c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，让它“合理地”保存长期的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状态</a:t>
            </a:r>
            <a:endParaRPr lang="en-US" altLang="zh-CN" dirty="0" smtClean="0">
              <a:solidFill>
                <a:srgbClr val="24292E"/>
              </a:solidFill>
              <a:latin typeface="-apple-system" charset="0"/>
            </a:endParaRPr>
          </a:p>
          <a:p>
            <a:r>
              <a:rPr lang="zh-CN" altLang="en-US" dirty="0"/>
              <a:t>称为记忆单元态</a:t>
            </a:r>
            <a:r>
              <a:rPr lang="en-US" altLang="zh-CN" dirty="0"/>
              <a:t>(cell state</a:t>
            </a:r>
            <a:r>
              <a:rPr lang="en-US" altLang="zh-CN" dirty="0" smtClean="0"/>
              <a:t>),</a:t>
            </a:r>
            <a:r>
              <a:rPr lang="zh-CN" altLang="en-US" dirty="0"/>
              <a:t>负责把记忆信息从序列的初始位置，传递到序列的</a:t>
            </a:r>
            <a:r>
              <a:rPr lang="zh-CN" altLang="en-US" dirty="0" smtClean="0"/>
              <a:t>末端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89" y="3737904"/>
            <a:ext cx="6496050" cy="282635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43825" y="44862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三个输入</a:t>
            </a:r>
            <a:endParaRPr kumimoji="1" lang="en-US" altLang="zh-CN" dirty="0" smtClean="0"/>
          </a:p>
          <a:p>
            <a:r>
              <a:rPr kumimoji="1" lang="zh-CN" altLang="en-US" dirty="0" smtClean="0"/>
              <a:t>二个输出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72413" y="5429250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问题：</a:t>
            </a:r>
            <a:endParaRPr kumimoji="1" lang="en-US" altLang="zh-CN" dirty="0" smtClean="0"/>
          </a:p>
          <a:p>
            <a:r>
              <a:rPr lang="zh-CN" altLang="en-US" dirty="0"/>
              <a:t>如何有效控制这个长期状态</a:t>
            </a:r>
            <a:r>
              <a:rPr lang="en-US" altLang="zh-CN" dirty="0"/>
              <a:t>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83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3" y="2152650"/>
            <a:ext cx="6781800" cy="4038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93906" y="2799636"/>
            <a:ext cx="320754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4292E"/>
                </a:solidFill>
                <a:latin typeface="-apple-system" charset="0"/>
              </a:rPr>
              <a:t>LSTM</a:t>
            </a:r>
            <a:r>
              <a:rPr lang="zh-CN" altLang="en-US" dirty="0"/>
              <a:t>第一把门开关，就是负责决定把前一个长期记忆 </a:t>
            </a:r>
            <a:r>
              <a:rPr lang="en-US" altLang="zh-CN" dirty="0" smtClean="0"/>
              <a:t>ct</a:t>
            </a:r>
            <a:r>
              <a:rPr lang="en-US" altLang="zh-CN" dirty="0"/>
              <a:t>−1</a:t>
            </a:r>
            <a:r>
              <a:rPr lang="zh-CN" altLang="en-US" dirty="0"/>
              <a:t> 在多大程度上保留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ct</a:t>
            </a:r>
            <a:r>
              <a:rPr lang="zh-CN" altLang="en-US" dirty="0"/>
              <a:t>中，它可选择性地遗忘部分之前积累的信息；第二把门开关，就是负责控制以多大程度把当前即时状态存入到长期记忆</a:t>
            </a:r>
            <a:r>
              <a:rPr lang="zh-CN" altLang="en-US" dirty="0" smtClean="0"/>
              <a:t>状态</a:t>
            </a:r>
            <a:r>
              <a:rPr lang="en-US" altLang="zh-CN" dirty="0" err="1" smtClean="0"/>
              <a:t>ct</a:t>
            </a:r>
            <a:r>
              <a:rPr lang="zh-CN" altLang="en-US" dirty="0"/>
              <a:t>中；第三把开关，负责控制是否把长期状态</a:t>
            </a:r>
            <a:r>
              <a:rPr lang="en-US" altLang="zh-CN" dirty="0"/>
              <a:t>cc</a:t>
            </a:r>
            <a:r>
              <a:rPr lang="zh-CN" altLang="en-US" dirty="0"/>
              <a:t>，作为当前</a:t>
            </a:r>
            <a:r>
              <a:rPr lang="en-US" altLang="zh-CN" dirty="0"/>
              <a:t>LSTM</a:t>
            </a:r>
            <a:r>
              <a:rPr lang="zh-CN" altLang="en-US" dirty="0"/>
              <a:t>的输出</a:t>
            </a:r>
            <a:r>
              <a:rPr lang="zh-CN" altLang="en-US" dirty="0" smtClean="0">
                <a:solidFill>
                  <a:srgbClr val="24292E"/>
                </a:solidFill>
                <a:latin typeface="-apple-system" charset="0"/>
              </a:rPr>
              <a:t>设计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把控制门开关（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gate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27686" y="1688972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设计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把控制门开关（</a:t>
            </a:r>
            <a:r>
              <a:rPr lang="en-US" altLang="zh-CN" dirty="0">
                <a:solidFill>
                  <a:srgbClr val="24292E"/>
                </a:solidFill>
                <a:latin typeface="-apple-system" charset="0"/>
              </a:rPr>
              <a:t>gate</a:t>
            </a:r>
            <a:r>
              <a:rPr lang="zh-CN" altLang="en-US" dirty="0">
                <a:solidFill>
                  <a:srgbClr val="24292E"/>
                </a:solidFill>
                <a:latin typeface="-apple-system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2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28305" y="17584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4F4F4F"/>
                </a:solidFill>
                <a:latin typeface="Microsoft YaHei" charset="-122"/>
              </a:rPr>
              <a:t>遗忘门</a:t>
            </a:r>
            <a:endParaRPr lang="zh-CN" altLang="en-US" b="1" i="0">
              <a:solidFill>
                <a:srgbClr val="4F4F4F"/>
              </a:solidFill>
              <a:effectLst/>
              <a:latin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8305" y="2287965"/>
            <a:ext cx="94587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在我们 LSTM 中的第一步是决定我们会从细胞状态中丢弃什么信息。这个决定通过一个称为忘记门层完成。该门会读取</a:t>
            </a:r>
            <a:r>
              <a:rPr lang="zh-CN" altLang="en-US" dirty="0" smtClean="0"/>
              <a:t>ht−1和xt</a:t>
            </a:r>
            <a:r>
              <a:rPr lang="zh-CN" altLang="en-US" dirty="0"/>
              <a:t>，输出一个在 0到 1之间的数值给每个在细胞状态 </a:t>
            </a:r>
            <a:r>
              <a:rPr lang="zh-CN" altLang="en-US" dirty="0" smtClean="0"/>
              <a:t>Ct−1 </a:t>
            </a:r>
            <a:r>
              <a:rPr lang="zh-CN" altLang="en-US" dirty="0"/>
              <a:t>中的数字。1 表示“完全保留”，0 表示“完全舍弃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05" y="3250765"/>
            <a:ext cx="8851900" cy="3060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0076" y="6311465"/>
            <a:ext cx="97801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Microsoft YaHei" charset="-122"/>
              </a:rPr>
              <a:t>其中</a:t>
            </a:r>
            <a:r>
              <a:rPr lang="en-US" altLang="zh-CN" dirty="0" smtClean="0">
                <a:solidFill>
                  <a:srgbClr val="4F4F4F"/>
                </a:solidFill>
                <a:latin typeface="Microsoft YaHei" charset="-122"/>
              </a:rPr>
              <a:t>h</a:t>
            </a:r>
            <a:r>
              <a:rPr lang="en-US" altLang="zh-CN" baseline="-25000" dirty="0" smtClean="0">
                <a:solidFill>
                  <a:srgbClr val="4F4F4F"/>
                </a:solidFill>
                <a:latin typeface="Microsoft YaHei" charset="-122"/>
              </a:rPr>
              <a:t>t</a:t>
            </a:r>
            <a:r>
              <a:rPr lang="en-US" altLang="zh-CN" baseline="-25000" dirty="0">
                <a:solidFill>
                  <a:srgbClr val="4F4F4F"/>
                </a:solidFill>
                <a:latin typeface="Microsoft YaHei" charset="-122"/>
              </a:rPr>
              <a:t>−1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表示的是上一个</a:t>
            </a:r>
            <a:r>
              <a:rPr lang="en-US" altLang="zh-CN" dirty="0">
                <a:solidFill>
                  <a:srgbClr val="4F4F4F"/>
                </a:solidFill>
                <a:latin typeface="Microsoft YaHei" charset="-122"/>
              </a:rPr>
              <a:t>cell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的输出</a:t>
            </a:r>
            <a:r>
              <a:rPr lang="zh-CN" altLang="en-US" dirty="0" smtClean="0">
                <a:solidFill>
                  <a:srgbClr val="4F4F4F"/>
                </a:solidFill>
                <a:latin typeface="Microsoft YaHei" charset="-122"/>
              </a:rPr>
              <a:t>，</a:t>
            </a:r>
            <a:r>
              <a:rPr lang="en-US" altLang="zh-CN" dirty="0" err="1" smtClean="0">
                <a:solidFill>
                  <a:srgbClr val="4F4F4F"/>
                </a:solidFill>
                <a:latin typeface="Microsoft YaHei" charset="-122"/>
              </a:rPr>
              <a:t>x</a:t>
            </a:r>
            <a:r>
              <a:rPr lang="en-US" altLang="zh-CN" baseline="-25000" dirty="0" err="1" smtClean="0">
                <a:solidFill>
                  <a:srgbClr val="4F4F4F"/>
                </a:solidFill>
                <a:latin typeface="Microsoft YaHei" charset="-122"/>
              </a:rPr>
              <a:t>t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表示的是当前细胞的输入</a:t>
            </a:r>
            <a:r>
              <a:rPr lang="zh-CN" altLang="en-US" dirty="0" smtClean="0">
                <a:solidFill>
                  <a:srgbClr val="4F4F4F"/>
                </a:solidFill>
                <a:latin typeface="Microsoft YaHei" charset="-122"/>
              </a:rPr>
              <a:t>。</a:t>
            </a:r>
            <a:r>
              <a:rPr lang="en-US" altLang="zh-CN" dirty="0" err="1" smtClean="0">
                <a:solidFill>
                  <a:srgbClr val="4F4F4F"/>
                </a:solidFill>
                <a:latin typeface="Microsoft YaHei" charset="-122"/>
              </a:rPr>
              <a:t>σ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表示</a:t>
            </a:r>
            <a:r>
              <a:rPr lang="en-US" altLang="zh-CN" dirty="0" err="1">
                <a:solidFill>
                  <a:srgbClr val="4F4F4F"/>
                </a:solidFill>
                <a:latin typeface="Microsoft YaHei" charset="-122"/>
              </a:rPr>
              <a:t>sigmod</a:t>
            </a:r>
            <a:r>
              <a:rPr lang="zh-CN" altLang="en-US" dirty="0">
                <a:solidFill>
                  <a:srgbClr val="4F4F4F"/>
                </a:solidFill>
                <a:latin typeface="Microsoft YaHei" charset="-122"/>
              </a:rPr>
              <a:t>函数。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30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9793</TotalTime>
  <Words>550</Words>
  <Application>Microsoft Macintosh PowerPoint</Application>
  <PresentationFormat>宽屏</PresentationFormat>
  <Paragraphs>51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-apple-system</vt:lpstr>
      <vt:lpstr>Calibri</vt:lpstr>
      <vt:lpstr>DengXian</vt:lpstr>
      <vt:lpstr>Helvetica Neue</vt:lpstr>
      <vt:lpstr>Mangal</vt:lpstr>
      <vt:lpstr>Microsoft YaHei</vt:lpstr>
      <vt:lpstr>STIXGeneral-Italic</vt:lpstr>
      <vt:lpstr>宋体</vt:lpstr>
      <vt:lpstr>Arial</vt:lpstr>
      <vt:lpstr>Office 主题</vt:lpstr>
      <vt:lpstr>循环神经网络RNN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hongjun wang</dc:creator>
  <cp:lastModifiedBy>B24847</cp:lastModifiedBy>
  <cp:revision>2254</cp:revision>
  <dcterms:created xsi:type="dcterms:W3CDTF">2018-01-09T13:42:23Z</dcterms:created>
  <dcterms:modified xsi:type="dcterms:W3CDTF">2018-12-23T10:46:08Z</dcterms:modified>
</cp:coreProperties>
</file>